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</p:sldMasterIdLst>
  <p:notesMasterIdLst>
    <p:notesMasterId r:id="rId16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E1835-6847-4B44-83D1-8FBB6D3FE04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31636-0E5B-45D4-88BC-6E2C525B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83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883" indent="-2857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898" indent="-22858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057" indent="-22858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17" indent="-22858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3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694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00EA82-2914-489F-AC51-94BFFE2D0000}" type="slidenum">
              <a:rPr lang="en-US" smtClean="0">
                <a:solidFill>
                  <a:prstClr val="black"/>
                </a:solidFill>
              </a:rPr>
              <a:pPr eaLnBrk="1" hangingPunct="1"/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8007" y="4484560"/>
            <a:ext cx="5278611" cy="453296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38" tIns="48337" rIns="98338" bIns="48337"/>
          <a:lstStyle/>
          <a:p>
            <a:pPr eaLnBrk="1" hangingPunct="1"/>
            <a:r>
              <a:rPr lang="en-US" smtClean="0"/>
              <a:t>Nolan’s model--three questions and PDSA, b but not just one PDSA.  Difference between this and Juran is the emphasis on repeated PDSA cycles</a:t>
            </a:r>
          </a:p>
        </p:txBody>
      </p:sp>
      <p:sp>
        <p:nvSpPr>
          <p:cNvPr id="3686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7138" y="714375"/>
            <a:ext cx="4702175" cy="3527425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522422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baseline="0" dirty="0" smtClean="0"/>
              <a:t> does see a problem solve a problem not work?  What is going to trip you up?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8E898-9B49-4BF9-9842-056E0118CB3F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24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hort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970925"/>
            <a:ext cx="4724400" cy="2086725"/>
          </a:xfrm>
          <a:noFill/>
          <a:ln>
            <a:noFill/>
          </a:ln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9887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ong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635722"/>
            <a:ext cx="6019800" cy="142192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038600"/>
            <a:ext cx="60198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24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2 - Long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433732"/>
            <a:ext cx="6019800" cy="142192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36610"/>
            <a:ext cx="6019800" cy="292388"/>
          </a:xfrm>
          <a:noFill/>
          <a:ln>
            <a:noFill/>
          </a:ln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53200" y="4876800"/>
            <a:ext cx="2133600" cy="457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3 - Short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970925"/>
            <a:ext cx="4724400" cy="2086725"/>
          </a:xfrm>
          <a:noFill/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477000" y="495300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3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04800" y="1143000"/>
            <a:ext cx="8458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141316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810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879833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56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-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6133011"/>
            <a:ext cx="7620000" cy="6096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4pPr>
            <a:lvl5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41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EC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0"/>
            <a:ext cx="43434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800">
                <a:solidFill>
                  <a:srgbClr val="009EC2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18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1"/>
          </a:xfrm>
        </p:spPr>
        <p:txBody>
          <a:bodyPr/>
          <a:lstStyle>
            <a:lvl1pPr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 descr="IHI_Symbo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9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 - Imag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554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rk Background - Imag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7" name="Content Placeholder 8" descr="circle_dia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637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48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ircl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5173559" y="1807778"/>
            <a:ext cx="3389743" cy="3389743"/>
            <a:chOff x="5013278" y="1883978"/>
            <a:chExt cx="3389743" cy="3389743"/>
          </a:xfrm>
        </p:grpSpPr>
        <p:sp>
          <p:nvSpPr>
            <p:cNvPr id="6" name="Oval 5"/>
            <p:cNvSpPr/>
            <p:nvPr userDrawn="1"/>
          </p:nvSpPr>
          <p:spPr>
            <a:xfrm>
              <a:off x="5013278" y="1883978"/>
              <a:ext cx="3389743" cy="3389743"/>
            </a:xfrm>
            <a:prstGeom prst="ellipse">
              <a:avLst/>
            </a:prstGeom>
            <a:solidFill>
              <a:srgbClr val="CCE8D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5419963" y="2290663"/>
              <a:ext cx="2576373" cy="2576373"/>
            </a:xfrm>
            <a:prstGeom prst="ellipse">
              <a:avLst/>
            </a:prstGeom>
            <a:solidFill>
              <a:srgbClr val="A4D8B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5786111" y="2656811"/>
              <a:ext cx="1844076" cy="1844076"/>
            </a:xfrm>
            <a:prstGeom prst="ellipse">
              <a:avLst/>
            </a:prstGeom>
            <a:solidFill>
              <a:srgbClr val="74C7A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6168181" y="3038881"/>
              <a:ext cx="1079937" cy="1079937"/>
            </a:xfrm>
            <a:prstGeom prst="ellipse">
              <a:avLst/>
            </a:prstGeom>
            <a:gradFill flip="none" rotWithShape="1">
              <a:gsLst>
                <a:gs pos="0">
                  <a:srgbClr val="89CEAE"/>
                </a:gs>
                <a:gs pos="29000">
                  <a:srgbClr val="A4D8BF"/>
                </a:gs>
                <a:gs pos="62000">
                  <a:srgbClr val="89CEAE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8" name="Text Placeholder 12"/>
          <p:cNvSpPr>
            <a:spLocks noGrp="1"/>
          </p:cNvSpPr>
          <p:nvPr userDrawn="1">
            <p:ph type="body" sz="quarter" idx="13"/>
          </p:nvPr>
        </p:nvSpPr>
        <p:spPr>
          <a:xfrm>
            <a:off x="5202617" y="1571298"/>
            <a:ext cx="3276600" cy="3460532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2"/>
          <p:cNvSpPr>
            <a:spLocks noGrp="1"/>
          </p:cNvSpPr>
          <p:nvPr userDrawn="1">
            <p:ph type="body" sz="quarter" idx="12"/>
          </p:nvPr>
        </p:nvSpPr>
        <p:spPr>
          <a:xfrm>
            <a:off x="5697917" y="2149366"/>
            <a:ext cx="2286000" cy="2483068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 userDrawn="1">
            <p:ph type="body" sz="quarter" idx="11"/>
          </p:nvPr>
        </p:nvSpPr>
        <p:spPr>
          <a:xfrm>
            <a:off x="6107016" y="2682766"/>
            <a:ext cx="1467802" cy="1600200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 userDrawn="1">
            <p:ph type="body" sz="quarter" idx="10"/>
          </p:nvPr>
        </p:nvSpPr>
        <p:spPr>
          <a:xfrm>
            <a:off x="6307517" y="3374920"/>
            <a:ext cx="1066800" cy="269544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267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ircle 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15" name="Content Placeholder 8" descr="circle_di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872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8229600" cy="46482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251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838200"/>
            <a:ext cx="82296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99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447800"/>
            <a:ext cx="48006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800">
                <a:solidFill>
                  <a:schemeClr val="accent5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1242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26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xfrm>
            <a:off x="1600200" y="6153150"/>
            <a:ext cx="5410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5545F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777779"/>
              </a:solidFill>
            </a:endParaRPr>
          </a:p>
          <a:p>
            <a:pPr>
              <a:defRPr/>
            </a:pPr>
            <a:fld id="{67D3A1A0-9FE8-4830-915F-E88E7B419A90}" type="slidenum">
              <a:rPr lang="en-US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74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xfrm>
            <a:off x="1600200" y="6153150"/>
            <a:ext cx="54102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srgbClr val="45545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777779"/>
              </a:solidFill>
            </a:endParaRPr>
          </a:p>
          <a:p>
            <a:pPr>
              <a:defRPr/>
            </a:pPr>
            <a:fld id="{AC031FAA-589D-411D-9DC4-95629EF638FF}" type="slidenum">
              <a:rPr lang="en-US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29882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970925"/>
            <a:ext cx="4724400" cy="2086725"/>
          </a:xfrm>
          <a:noFill/>
          <a:ln>
            <a:noFill/>
          </a:ln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7265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635722"/>
            <a:ext cx="6019800" cy="142192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038600"/>
            <a:ext cx="60198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59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2 -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433732"/>
            <a:ext cx="6019800" cy="142192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36610"/>
            <a:ext cx="6019800" cy="292388"/>
          </a:xfrm>
          <a:noFill/>
          <a:ln>
            <a:noFill/>
          </a:ln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53200" y="4876800"/>
            <a:ext cx="2133600" cy="457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96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3 -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970925"/>
            <a:ext cx="4724400" cy="2086725"/>
          </a:xfrm>
          <a:noFill/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477000" y="495300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IHI_Reverse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447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14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04800" y="1143000"/>
            <a:ext cx="8458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141316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810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879833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3507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-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6133011"/>
            <a:ext cx="7620000" cy="6096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4pPr>
            <a:lvl5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1003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EC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0"/>
            <a:ext cx="43434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800">
                <a:solidFill>
                  <a:srgbClr val="009EC2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717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1"/>
          </a:xfrm>
        </p:spPr>
        <p:txBody>
          <a:bodyPr/>
          <a:lstStyle>
            <a:lvl1pPr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38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852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rk Background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7" name="Content Placeholder 8" descr="circle_di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2764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8879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ircl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5173559" y="1807778"/>
            <a:ext cx="3389743" cy="3389743"/>
            <a:chOff x="5013278" y="1883978"/>
            <a:chExt cx="3389743" cy="3389743"/>
          </a:xfrm>
        </p:grpSpPr>
        <p:sp>
          <p:nvSpPr>
            <p:cNvPr id="6" name="Oval 5"/>
            <p:cNvSpPr/>
            <p:nvPr userDrawn="1"/>
          </p:nvSpPr>
          <p:spPr>
            <a:xfrm>
              <a:off x="5013278" y="1883978"/>
              <a:ext cx="3389743" cy="3389743"/>
            </a:xfrm>
            <a:prstGeom prst="ellipse">
              <a:avLst/>
            </a:prstGeom>
            <a:solidFill>
              <a:srgbClr val="CCE8D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5419963" y="2290663"/>
              <a:ext cx="2576373" cy="2576373"/>
            </a:xfrm>
            <a:prstGeom prst="ellipse">
              <a:avLst/>
            </a:prstGeom>
            <a:solidFill>
              <a:srgbClr val="A4D8B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5786111" y="2656811"/>
              <a:ext cx="1844076" cy="1844076"/>
            </a:xfrm>
            <a:prstGeom prst="ellipse">
              <a:avLst/>
            </a:prstGeom>
            <a:solidFill>
              <a:srgbClr val="74C7A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6168181" y="3038881"/>
              <a:ext cx="1079937" cy="1079937"/>
            </a:xfrm>
            <a:prstGeom prst="ellipse">
              <a:avLst/>
            </a:prstGeom>
            <a:gradFill flip="none" rotWithShape="1">
              <a:gsLst>
                <a:gs pos="0">
                  <a:srgbClr val="89CEAE"/>
                </a:gs>
                <a:gs pos="29000">
                  <a:srgbClr val="A4D8BF"/>
                </a:gs>
                <a:gs pos="62000">
                  <a:srgbClr val="89CEAE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8" name="Text Placeholder 12"/>
          <p:cNvSpPr>
            <a:spLocks noGrp="1"/>
          </p:cNvSpPr>
          <p:nvPr userDrawn="1">
            <p:ph type="body" sz="quarter" idx="13"/>
          </p:nvPr>
        </p:nvSpPr>
        <p:spPr>
          <a:xfrm>
            <a:off x="5202617" y="1571298"/>
            <a:ext cx="3276600" cy="3460532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2"/>
          <p:cNvSpPr>
            <a:spLocks noGrp="1"/>
          </p:cNvSpPr>
          <p:nvPr userDrawn="1">
            <p:ph type="body" sz="quarter" idx="12"/>
          </p:nvPr>
        </p:nvSpPr>
        <p:spPr>
          <a:xfrm>
            <a:off x="5697917" y="2149366"/>
            <a:ext cx="2286000" cy="2483068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 userDrawn="1">
            <p:ph type="body" sz="quarter" idx="11"/>
          </p:nvPr>
        </p:nvSpPr>
        <p:spPr>
          <a:xfrm>
            <a:off x="6107016" y="2682766"/>
            <a:ext cx="1467802" cy="1600200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 userDrawn="1">
            <p:ph type="body" sz="quarter" idx="10"/>
          </p:nvPr>
        </p:nvSpPr>
        <p:spPr>
          <a:xfrm>
            <a:off x="6307517" y="3374920"/>
            <a:ext cx="1066800" cy="269544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168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ircle 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15" name="Content Placeholder 8" descr="circle_di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467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8229600" cy="46482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49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838200"/>
            <a:ext cx="82296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447800"/>
            <a:ext cx="48006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800">
                <a:solidFill>
                  <a:schemeClr val="accent5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1242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30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xfrm>
            <a:off x="1600200" y="6153150"/>
            <a:ext cx="54102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srgbClr val="45545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777779"/>
              </a:solidFill>
            </a:endParaRPr>
          </a:p>
          <a:p>
            <a:pPr>
              <a:defRPr/>
            </a:pPr>
            <a:fld id="{AC031FAA-589D-411D-9DC4-95629EF638FF}" type="slidenum">
              <a:rPr lang="en-US">
                <a:solidFill>
                  <a:srgbClr val="77777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73057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 descr="IHI_Symbol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9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0" kern="1200">
          <a:solidFill>
            <a:srgbClr val="009EC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Tx/>
        <a:buBlip>
          <a:blip r:embed="rId23"/>
        </a:buBlip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 descr="IHI_Symbol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8241223" y="6224155"/>
            <a:ext cx="438652" cy="43295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94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0" kern="1200">
          <a:solidFill>
            <a:srgbClr val="009EC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Tx/>
        <a:buBlip>
          <a:blip r:embed="rId21"/>
        </a:buBlip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487990"/>
            <a:ext cx="4724400" cy="1569660"/>
          </a:xfrm>
        </p:spPr>
        <p:txBody>
          <a:bodyPr/>
          <a:lstStyle/>
          <a:p>
            <a:r>
              <a:rPr lang="en-US" sz="4000" dirty="0" smtClean="0"/>
              <a:t>Mount Auburn Community Learning Session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Sustainability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5562600" y="5894010"/>
            <a:ext cx="2895600" cy="457200"/>
          </a:xfrm>
        </p:spPr>
        <p:txBody>
          <a:bodyPr/>
          <a:lstStyle/>
          <a:p>
            <a:r>
              <a:rPr lang="en-US" dirty="0" smtClean="0"/>
              <a:t>Jennifer Lenoci-Edwards</a:t>
            </a:r>
          </a:p>
          <a:p>
            <a:r>
              <a:rPr lang="en-US" dirty="0" smtClean="0"/>
              <a:t>Director, Patient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14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777779"/>
                </a:solidFill>
              </a:rPr>
              <a:t>49</a:t>
            </a:r>
            <a:endParaRPr lang="en-US" dirty="0">
              <a:solidFill>
                <a:srgbClr val="77777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5406" y="1676400"/>
            <a:ext cx="7535594" cy="2496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57617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 and develop a common understanding of the Framework for Safe, Reliable and Effective Care</a:t>
            </a:r>
          </a:p>
          <a:p>
            <a:pPr>
              <a:lnSpc>
                <a:spcPct val="107000"/>
              </a:lnSpc>
            </a:pPr>
            <a:endParaRPr lang="en-US" sz="2000" dirty="0">
              <a:solidFill>
                <a:srgbClr val="57617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57617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Discuss where your new improvement skill has opportunities to fail and discuss how we might mitigate those barriers</a:t>
            </a:r>
          </a:p>
          <a:p>
            <a:pPr>
              <a:lnSpc>
                <a:spcPct val="107000"/>
              </a:lnSpc>
            </a:pPr>
            <a:endParaRPr lang="en-US" dirty="0">
              <a:solidFill>
                <a:srgbClr val="57617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2800" dirty="0">
              <a:solidFill>
                <a:srgbClr val="45545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09972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29" y="361342"/>
            <a:ext cx="9539955" cy="762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Framework for Safe, Reliable and Effective Care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457200" y="1520228"/>
            <a:ext cx="8229600" cy="4648200"/>
            <a:chOff x="457200" y="1520228"/>
            <a:chExt cx="8229600" cy="4648200"/>
          </a:xfrm>
        </p:grpSpPr>
        <p:pic>
          <p:nvPicPr>
            <p:cNvPr id="34" name="Picture Placeholder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520228"/>
              <a:ext cx="8229600" cy="46482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411557" y="3967776"/>
              <a:ext cx="12442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FFFF"/>
                  </a:solidFill>
                </a:rPr>
                <a:t>Transparency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07575" y="2901733"/>
              <a:ext cx="9291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Leadership</a:t>
              </a:r>
              <a:endParaRPr lang="en-US" sz="1050" b="1" dirty="0">
                <a:solidFill>
                  <a:srgbClr val="FFFFFF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40629" y="2165152"/>
              <a:ext cx="11739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Psychological </a:t>
              </a:r>
              <a:r>
                <a:rPr lang="en-US" sz="1100" b="1" dirty="0">
                  <a:solidFill>
                    <a:srgbClr val="FFFFFF"/>
                  </a:solidFill>
                </a:rPr>
                <a:t>Safety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72233" y="4061443"/>
              <a:ext cx="960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Negotiation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36811" y="3017056"/>
              <a:ext cx="15250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FFFF"/>
                  </a:solidFill>
                </a:rPr>
                <a:t>Teamwork &amp; </a:t>
              </a:r>
            </a:p>
            <a:p>
              <a:pPr marL="119063"/>
              <a:r>
                <a:rPr lang="en-US" sz="1100" b="1" dirty="0">
                  <a:solidFill>
                    <a:srgbClr val="FFFFFF"/>
                  </a:solidFill>
                </a:rPr>
                <a:t>Communication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36762" y="2206717"/>
              <a:ext cx="11933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Accountability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19845" y="4956164"/>
              <a:ext cx="9291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Reliability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49926" y="5083615"/>
              <a:ext cx="1265811" cy="8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en-US" sz="1100" b="1" dirty="0">
                  <a:solidFill>
                    <a:srgbClr val="FFFFFF"/>
                  </a:solidFill>
                </a:rPr>
                <a:t>Improvement </a:t>
              </a:r>
              <a:endParaRPr lang="en-US" sz="1100" b="1" dirty="0">
                <a:solidFill>
                  <a:srgbClr val="FFFFFF"/>
                </a:solidFill>
              </a:endParaRPr>
            </a:p>
            <a:p>
              <a:pPr algn="ctr">
                <a:spcBef>
                  <a:spcPts val="800"/>
                </a:spcBef>
              </a:pPr>
              <a:r>
                <a:rPr lang="en-US" sz="1100" b="1" dirty="0">
                  <a:solidFill>
                    <a:srgbClr val="FFFFFF"/>
                  </a:solidFill>
                </a:rPr>
                <a:t>&amp; </a:t>
              </a:r>
            </a:p>
            <a:p>
              <a:pPr marL="119063" algn="ctr">
                <a:spcBef>
                  <a:spcPts val="800"/>
                </a:spcBef>
              </a:pPr>
              <a:r>
                <a:rPr lang="en-US" sz="1100" b="1" dirty="0">
                  <a:solidFill>
                    <a:srgbClr val="FFFFFF"/>
                  </a:solidFill>
                </a:rPr>
                <a:t>Measurement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39715" y="4943788"/>
              <a:ext cx="101267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Continuous Learning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93503" y="3606998"/>
              <a:ext cx="158826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45545F"/>
                  </a:solidFill>
                </a:rPr>
                <a:t>Engagement of Patients &amp; Family</a:t>
              </a:r>
              <a:endParaRPr lang="en-US" sz="1100" b="1" dirty="0">
                <a:solidFill>
                  <a:srgbClr val="45545F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0" y="5313416"/>
            <a:ext cx="229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45545F"/>
                </a:solidFill>
              </a:rPr>
              <a:t>Learning System</a:t>
            </a:r>
            <a:endParaRPr lang="en-US" b="1" dirty="0">
              <a:solidFill>
                <a:srgbClr val="45545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0147" y="1926625"/>
            <a:ext cx="2046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87722"/>
                </a:solidFill>
              </a:rPr>
              <a:t>Culture</a:t>
            </a:r>
            <a:endParaRPr lang="en-US" b="1" dirty="0">
              <a:solidFill>
                <a:srgbClr val="E87722"/>
              </a:solidFill>
            </a:endParaRPr>
          </a:p>
        </p:txBody>
      </p:sp>
      <p:cxnSp>
        <p:nvCxnSpPr>
          <p:cNvPr id="19" name="Straight Connector 18"/>
          <p:cNvCxnSpPr>
            <a:endCxn id="16" idx="3"/>
          </p:cNvCxnSpPr>
          <p:nvPr/>
        </p:nvCxnSpPr>
        <p:spPr>
          <a:xfrm flipH="1">
            <a:off x="2295144" y="5153891"/>
            <a:ext cx="448056" cy="344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1"/>
          </p:cNvCxnSpPr>
          <p:nvPr/>
        </p:nvCxnSpPr>
        <p:spPr>
          <a:xfrm flipH="1">
            <a:off x="6364955" y="2111291"/>
            <a:ext cx="335192" cy="274761"/>
          </a:xfrm>
          <a:prstGeom prst="line">
            <a:avLst/>
          </a:prstGeom>
          <a:ln w="19050">
            <a:solidFill>
              <a:srgbClr val="E87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532551" y="6405867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576"/>
              </a:spcBef>
            </a:pPr>
            <a:r>
              <a:rPr lang="en-US" sz="1000" dirty="0">
                <a:solidFill>
                  <a:srgbClr val="45545F"/>
                </a:solidFill>
              </a:rPr>
              <a:t>©  IHI and Allan Frankel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C9BA3"/>
                </a:solidFill>
              </a:rPr>
              <a:t>50</a:t>
            </a:r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8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57200" y="1520228"/>
            <a:ext cx="8229600" cy="4648200"/>
            <a:chOff x="457200" y="1520228"/>
            <a:chExt cx="8229600" cy="4648200"/>
          </a:xfrm>
        </p:grpSpPr>
        <p:pic>
          <p:nvPicPr>
            <p:cNvPr id="43" name="Picture Placeholder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520228"/>
              <a:ext cx="8229600" cy="46482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411557" y="3967776"/>
              <a:ext cx="12442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FFFF"/>
                  </a:solidFill>
                </a:rPr>
                <a:t>Transparency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07575" y="2901733"/>
              <a:ext cx="9291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Leadership</a:t>
              </a:r>
              <a:endParaRPr lang="en-US" sz="1050" b="1" dirty="0">
                <a:solidFill>
                  <a:srgbClr val="FFFFFF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440629" y="2165152"/>
              <a:ext cx="11739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Psychological </a:t>
              </a:r>
              <a:r>
                <a:rPr lang="en-US" sz="1100" b="1" dirty="0">
                  <a:solidFill>
                    <a:srgbClr val="FFFFFF"/>
                  </a:solidFill>
                </a:rPr>
                <a:t>Safety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572233" y="4061443"/>
              <a:ext cx="960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Negotiation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227758" y="3017056"/>
              <a:ext cx="15250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FFFF"/>
                  </a:solidFill>
                </a:rPr>
                <a:t>Teamwork &amp; </a:t>
              </a:r>
            </a:p>
            <a:p>
              <a:pPr marL="119063"/>
              <a:r>
                <a:rPr lang="en-US" sz="1100" b="1" dirty="0">
                  <a:solidFill>
                    <a:srgbClr val="FFFFFF"/>
                  </a:solidFill>
                </a:rPr>
                <a:t>Communication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736762" y="2206717"/>
              <a:ext cx="11933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Accountability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19845" y="4956164"/>
              <a:ext cx="9291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Reliability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849926" y="5083615"/>
              <a:ext cx="1265811" cy="8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en-US" sz="1100" b="1" dirty="0">
                  <a:solidFill>
                    <a:srgbClr val="FFFFFF"/>
                  </a:solidFill>
                </a:rPr>
                <a:t>Improvement </a:t>
              </a:r>
              <a:endParaRPr lang="en-US" sz="1100" b="1" dirty="0">
                <a:solidFill>
                  <a:srgbClr val="FFFFFF"/>
                </a:solidFill>
              </a:endParaRPr>
            </a:p>
            <a:p>
              <a:pPr algn="ctr">
                <a:spcBef>
                  <a:spcPts val="800"/>
                </a:spcBef>
              </a:pPr>
              <a:r>
                <a:rPr lang="en-US" sz="1100" b="1" dirty="0">
                  <a:solidFill>
                    <a:srgbClr val="FFFFFF"/>
                  </a:solidFill>
                </a:rPr>
                <a:t>&amp; </a:t>
              </a:r>
            </a:p>
            <a:p>
              <a:pPr marL="119063" algn="ctr">
                <a:spcBef>
                  <a:spcPts val="800"/>
                </a:spcBef>
              </a:pPr>
              <a:r>
                <a:rPr lang="en-US" sz="1100" b="1" dirty="0">
                  <a:solidFill>
                    <a:srgbClr val="FFFFFF"/>
                  </a:solidFill>
                </a:rPr>
                <a:t>Measurement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039715" y="4943788"/>
              <a:ext cx="101267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Continuous Learning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693503" y="3606998"/>
              <a:ext cx="158826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45545F"/>
                  </a:solidFill>
                </a:rPr>
                <a:t>Engagement of Patients &amp; Family</a:t>
              </a:r>
              <a:endParaRPr lang="en-US" sz="1100" b="1" dirty="0">
                <a:solidFill>
                  <a:srgbClr val="45545F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79562" y="2513674"/>
            <a:ext cx="2063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45F"/>
                </a:solidFill>
              </a:rPr>
              <a:t>Facilitating and mentoring teamwork, improvement, respect and psychological safety.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36564" y="1304370"/>
            <a:ext cx="23040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660"/>
                </a:solidFill>
              </a:rPr>
              <a:t>Creating an environment where people feel comfortable and have opportunities to raise concerns or ask questions.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54662" y="1343896"/>
            <a:ext cx="2155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45F"/>
                </a:solidFill>
              </a:rPr>
              <a:t>Being held to act in a safe and respectful manner given the training and support to do so.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08995" y="2541470"/>
            <a:ext cx="2457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45F"/>
                </a:solidFill>
              </a:rPr>
              <a:t>Developing a shared understanding, anticipation of needs and problems, agreed methods to manage these as well as conflict situations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776496" y="3993597"/>
            <a:ext cx="22898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660"/>
                </a:solidFill>
              </a:rPr>
              <a:t>Gaining genuine agreement on matters of importance to team members, patients and families.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41567" y="5564111"/>
            <a:ext cx="2230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660"/>
                </a:solidFill>
              </a:rPr>
              <a:t>Regularly collecting and learning from defects and successes.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35771" y="6192276"/>
            <a:ext cx="28407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45F"/>
                </a:solidFill>
              </a:rPr>
              <a:t>Improving work processes and patient outcomes using standard improvement tools including measurements over time.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3518" y="5462075"/>
            <a:ext cx="21344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660"/>
                </a:solidFill>
              </a:rPr>
              <a:t>Applying best evidence and minimizing non-patient specific variation with the goal of failure free operation over time.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85191" y="3861411"/>
            <a:ext cx="2502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algn="ctr">
              <a:spcBef>
                <a:spcPts val="576"/>
              </a:spcBef>
              <a:buFontTx/>
              <a:buBlip>
                <a:blip r:embed="rId3"/>
              </a:buBlip>
            </a:pPr>
            <a:r>
              <a:rPr lang="en-US" sz="1000" dirty="0">
                <a:solidFill>
                  <a:srgbClr val="45545F"/>
                </a:solidFill>
              </a:rPr>
              <a:t>Openly sharing data and other information concerning safe, respectful and reliable care with staff and partners and families.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32551" y="6405867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576"/>
              </a:spcBef>
            </a:pPr>
            <a:r>
              <a:rPr lang="en-US" sz="1000" dirty="0">
                <a:solidFill>
                  <a:srgbClr val="45545F"/>
                </a:solidFill>
              </a:rPr>
              <a:t>©  IHI and Allan Frankel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8178" y="393012"/>
            <a:ext cx="9539955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rgbClr val="009EC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200" dirty="0" smtClean="0"/>
              <a:t>Framework for Safe, Reliable and Effective Care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C9BA3"/>
                </a:solidFill>
              </a:rPr>
              <a:t>51</a:t>
            </a:r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25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How it works in real life</a:t>
            </a:r>
            <a:endParaRPr lang="en-US" sz="180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7" r="15329"/>
          <a:stretch/>
        </p:blipFill>
        <p:spPr>
          <a:xfrm>
            <a:off x="1431619" y="1587127"/>
            <a:ext cx="6348218" cy="5309291"/>
          </a:xfrm>
        </p:spPr>
      </p:pic>
      <p:sp>
        <p:nvSpPr>
          <p:cNvPr id="6" name="TextBox 5"/>
          <p:cNvSpPr txBox="1"/>
          <p:nvPr/>
        </p:nvSpPr>
        <p:spPr>
          <a:xfrm rot="16200000">
            <a:off x="-252694" y="3886817"/>
            <a:ext cx="2906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sz="2400" b="1" dirty="0">
                <a:solidFill>
                  <a:srgbClr val="45545F"/>
                </a:solidFill>
              </a:rPr>
              <a:t>Learning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24403" y="1296000"/>
            <a:ext cx="1312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sz="2400" b="1" dirty="0">
                <a:solidFill>
                  <a:srgbClr val="45545F"/>
                </a:solidFill>
              </a:rPr>
              <a:t>Culture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2671712" y="2747288"/>
            <a:ext cx="190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Psychological Safety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3530164" y="4018687"/>
            <a:ext cx="190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Accountability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4442404" y="5145928"/>
            <a:ext cx="190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Teamwork and Communication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5291273" y="5704613"/>
            <a:ext cx="190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Negotiation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769455" y="2353077"/>
            <a:ext cx="190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Leadership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01220" y="2562133"/>
            <a:ext cx="170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Continuous Learning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3471" y="3444731"/>
            <a:ext cx="2084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Improvement and Measurement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66289" y="4461850"/>
            <a:ext cx="170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Reliability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25729" y="5328606"/>
            <a:ext cx="170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76"/>
              </a:spcBef>
            </a:pPr>
            <a:r>
              <a:rPr lang="en-US" dirty="0">
                <a:solidFill>
                  <a:srgbClr val="FFFFFF"/>
                </a:solidFill>
              </a:rPr>
              <a:t>Transparency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32551" y="6405867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576"/>
              </a:spcBef>
            </a:pPr>
            <a:r>
              <a:rPr lang="en-US" sz="1000" dirty="0">
                <a:solidFill>
                  <a:srgbClr val="45545F"/>
                </a:solidFill>
              </a:rPr>
              <a:t>©  IHI and Allan Frankel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99875" y="238937"/>
            <a:ext cx="9539955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rgbClr val="009EC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200" dirty="0" smtClean="0"/>
              <a:t>Framework for Safe, Reliable and Effective Care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C9BA3"/>
                </a:solidFill>
              </a:rPr>
              <a:t>52</a:t>
            </a:r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83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20675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Focus on Improvement, Measurement and Continuous Learning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C9BA3"/>
                </a:solidFill>
              </a:rPr>
              <a:t>53</a:t>
            </a:r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14" y="1423289"/>
            <a:ext cx="5715586" cy="4286690"/>
          </a:xfrm>
          <a:prstGeom prst="rect">
            <a:avLst/>
          </a:prstGeo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50922" t="50820" r="32480" b="19672"/>
          <a:stretch/>
        </p:blipFill>
        <p:spPr>
          <a:xfrm>
            <a:off x="5673676" y="1752600"/>
            <a:ext cx="30861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98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Theory of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777779"/>
                </a:solidFill>
              </a:rPr>
              <a:t>54</a:t>
            </a:r>
            <a:endParaRPr lang="en-US" dirty="0">
              <a:solidFill>
                <a:srgbClr val="77777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5200" y="4648200"/>
            <a:ext cx="167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45545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800" y="5267353"/>
            <a:ext cx="167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45545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9751" t="33333" r="25110" b="28125"/>
          <a:stretch/>
        </p:blipFill>
        <p:spPr>
          <a:xfrm>
            <a:off x="856957" y="1272595"/>
            <a:ext cx="7391400" cy="455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AutoShape 16"/>
          <p:cNvSpPr>
            <a:spLocks noChangeArrowheads="1"/>
          </p:cNvSpPr>
          <p:nvPr/>
        </p:nvSpPr>
        <p:spPr bwMode="auto">
          <a:xfrm flipH="1">
            <a:off x="4267200" y="6324600"/>
            <a:ext cx="423863" cy="184150"/>
          </a:xfrm>
          <a:prstGeom prst="rightArrow">
            <a:avLst>
              <a:gd name="adj1" fmla="val 50000"/>
              <a:gd name="adj2" fmla="val 11514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45545F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561" y="1295400"/>
            <a:ext cx="4969839" cy="4648200"/>
          </a:xfrm>
          <a:prstGeom prst="rect">
            <a:avLst/>
          </a:prstGeom>
        </p:spPr>
      </p:pic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457200" y="457200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4000" dirty="0">
                <a:solidFill>
                  <a:srgbClr val="009E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for Improvement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777779"/>
                </a:solidFill>
              </a:rPr>
              <a:t>55</a:t>
            </a:r>
            <a:endParaRPr lang="en-US" dirty="0">
              <a:solidFill>
                <a:srgbClr val="7777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68715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Building a Process for Sustainability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777779"/>
                </a:solidFill>
              </a:rPr>
              <a:t>56</a:t>
            </a:r>
            <a:endParaRPr lang="en-US" dirty="0">
              <a:solidFill>
                <a:srgbClr val="777779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0497" t="27083" r="19766" b="16667"/>
          <a:stretch/>
        </p:blipFill>
        <p:spPr>
          <a:xfrm>
            <a:off x="685800" y="1524000"/>
            <a:ext cx="7772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1698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Congratulations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777779"/>
                </a:solidFill>
              </a:rPr>
              <a:t>57</a:t>
            </a:r>
            <a:endParaRPr lang="en-US" dirty="0">
              <a:solidFill>
                <a:srgbClr val="77777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792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45545F"/>
                </a:solidFill>
              </a:rPr>
              <a:t>You are now an everyday Improver – Improving your work, while doing your work</a:t>
            </a:r>
            <a:r>
              <a:rPr lang="en-US" dirty="0">
                <a:solidFill>
                  <a:srgbClr val="45545F"/>
                </a:solidFill>
              </a:rPr>
              <a:t>.</a:t>
            </a:r>
          </a:p>
          <a:p>
            <a:endParaRPr lang="en-US" dirty="0">
              <a:solidFill>
                <a:srgbClr val="45545F"/>
              </a:solidFill>
            </a:endParaRPr>
          </a:p>
          <a:p>
            <a:endParaRPr lang="en-US" dirty="0">
              <a:solidFill>
                <a:srgbClr val="45545F"/>
              </a:solidFill>
            </a:endParaRPr>
          </a:p>
        </p:txBody>
      </p:sp>
      <p:pic>
        <p:nvPicPr>
          <p:cNvPr id="1026" name="Picture 2" descr="Image result for image congratulatio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95"/>
          <a:stretch/>
        </p:blipFill>
        <p:spPr bwMode="auto">
          <a:xfrm>
            <a:off x="457200" y="3056742"/>
            <a:ext cx="8382000" cy="209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10807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Time 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5" b="15135"/>
          <a:stretch>
            <a:fillRect/>
          </a:stretch>
        </p:blipFill>
        <p:spPr bwMode="auto">
          <a:xfrm>
            <a:off x="457200" y="1416050"/>
            <a:ext cx="8229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C9BA3"/>
                </a:solidFill>
              </a:rPr>
              <a:t>58</a:t>
            </a:r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6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0" y="467400"/>
            <a:ext cx="8229600" cy="762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C9BA3"/>
                </a:solidFill>
              </a:rPr>
              <a:t>59</a:t>
            </a:r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83" y="1524000"/>
            <a:ext cx="3076575" cy="29294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9624" y="1412467"/>
            <a:ext cx="443337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45545F"/>
                </a:solidFill>
              </a:rPr>
              <a:t>What are the important actions that you are doing now that will be essential to keep doing?</a:t>
            </a:r>
          </a:p>
          <a:p>
            <a:endParaRPr lang="en-US" sz="2400" dirty="0">
              <a:solidFill>
                <a:srgbClr val="45545F"/>
              </a:solidFill>
            </a:endParaRPr>
          </a:p>
          <a:p>
            <a:r>
              <a:rPr lang="en-US" sz="2400" dirty="0">
                <a:solidFill>
                  <a:srgbClr val="45545F"/>
                </a:solidFill>
              </a:rPr>
              <a:t>What is going to trip you up?</a:t>
            </a:r>
          </a:p>
          <a:p>
            <a:endParaRPr lang="en-US" sz="2400" dirty="0">
              <a:solidFill>
                <a:srgbClr val="45545F"/>
              </a:solidFill>
            </a:endParaRPr>
          </a:p>
          <a:p>
            <a:r>
              <a:rPr lang="en-US" sz="2400" dirty="0">
                <a:solidFill>
                  <a:srgbClr val="45545F"/>
                </a:solidFill>
              </a:rPr>
              <a:t>	</a:t>
            </a:r>
            <a:r>
              <a:rPr lang="en-US" sz="2400" dirty="0">
                <a:solidFill>
                  <a:srgbClr val="45545F"/>
                </a:solidFill>
              </a:rPr>
              <a:t>And </a:t>
            </a:r>
          </a:p>
          <a:p>
            <a:endParaRPr lang="en-US" sz="2400" dirty="0">
              <a:solidFill>
                <a:srgbClr val="45545F"/>
              </a:solidFill>
            </a:endParaRPr>
          </a:p>
          <a:p>
            <a:r>
              <a:rPr lang="en-US" sz="2400" dirty="0">
                <a:solidFill>
                  <a:srgbClr val="45545F"/>
                </a:solidFill>
              </a:rPr>
              <a:t>How can you mitigate those barriers?</a:t>
            </a:r>
            <a:endParaRPr lang="en-US" sz="2400" dirty="0">
              <a:solidFill>
                <a:srgbClr val="45545F"/>
              </a:solidFill>
            </a:endParaRPr>
          </a:p>
          <a:p>
            <a:endParaRPr lang="en-US" dirty="0">
              <a:solidFill>
                <a:srgbClr val="45545F"/>
              </a:solidFill>
            </a:endParaRPr>
          </a:p>
          <a:p>
            <a:endParaRPr lang="en-US" dirty="0">
              <a:solidFill>
                <a:srgbClr val="45545F"/>
              </a:solidFill>
            </a:endParaRPr>
          </a:p>
          <a:p>
            <a:endParaRPr lang="en-US" dirty="0">
              <a:solidFill>
                <a:srgbClr val="45545F"/>
              </a:solidFill>
            </a:endParaRPr>
          </a:p>
          <a:p>
            <a:endParaRPr lang="en-US" dirty="0">
              <a:solidFill>
                <a:srgbClr val="4554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42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836" y="76200"/>
            <a:ext cx="8686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Reasons Why Improvement Fails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solidFill>
                <a:srgbClr val="777779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777779"/>
                </a:solidFill>
              </a:rPr>
              <a:t>60</a:t>
            </a:r>
            <a:endParaRPr lang="en-US" dirty="0">
              <a:solidFill>
                <a:srgbClr val="77777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8836" y="663997"/>
            <a:ext cx="8686800" cy="6194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Poor implementation planning and overly aggressive timelines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Failing to create buy-in/ownership of the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Ineffective leadership and lack of trust in upper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Failing to create a realistic plan or improvement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Ineffective and top-down communications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 weak case for change, unclear focus, and unclear desired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Little or no teamwork or cooperation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Failing to provide ongoing measurement, feedback, and accountability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Unclear roles, goals, and performance expectations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Lack of time, resources, and upper-management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Staff turnover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Large new initiatives/organizational changes</a:t>
            </a: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800" dirty="0">
                <a:solidFill>
                  <a:srgbClr val="FFFFFF"/>
                </a:solidFill>
                <a:latin typeface="Arial" panose="020B0604020202020204" pitchFamily="34" charset="0"/>
              </a:rPr>
              <a:t>http://au621leadershipvsmanagement.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943" y="6367696"/>
            <a:ext cx="42068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48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IHI Theme">
  <a:themeElements>
    <a:clrScheme name="IHI">
      <a:dk1>
        <a:srgbClr val="45545F"/>
      </a:dk1>
      <a:lt1>
        <a:srgbClr val="FFFFFF"/>
      </a:lt1>
      <a:dk2>
        <a:srgbClr val="00A0AF"/>
      </a:dk2>
      <a:lt2>
        <a:srgbClr val="8CC63E"/>
      </a:lt2>
      <a:accent1>
        <a:srgbClr val="7299C6"/>
      </a:accent1>
      <a:accent2>
        <a:srgbClr val="0194D3"/>
      </a:accent2>
      <a:accent3>
        <a:srgbClr val="72C6A1"/>
      </a:accent3>
      <a:accent4>
        <a:srgbClr val="9CD4E4"/>
      </a:accent4>
      <a:accent5>
        <a:srgbClr val="777779"/>
      </a:accent5>
      <a:accent6>
        <a:srgbClr val="DFE0CE"/>
      </a:accent6>
      <a:hlink>
        <a:srgbClr val="009EC2"/>
      </a:hlink>
      <a:folHlink>
        <a:srgbClr val="009E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HI Theme">
  <a:themeElements>
    <a:clrScheme name="IHI">
      <a:dk1>
        <a:srgbClr val="45545F"/>
      </a:dk1>
      <a:lt1>
        <a:srgbClr val="FFFFFF"/>
      </a:lt1>
      <a:dk2>
        <a:srgbClr val="00A0AF"/>
      </a:dk2>
      <a:lt2>
        <a:srgbClr val="8CC63E"/>
      </a:lt2>
      <a:accent1>
        <a:srgbClr val="7299C6"/>
      </a:accent1>
      <a:accent2>
        <a:srgbClr val="0194D3"/>
      </a:accent2>
      <a:accent3>
        <a:srgbClr val="72C6A1"/>
      </a:accent3>
      <a:accent4>
        <a:srgbClr val="9CD4E4"/>
      </a:accent4>
      <a:accent5>
        <a:srgbClr val="777779"/>
      </a:accent5>
      <a:accent6>
        <a:srgbClr val="DFE0CE"/>
      </a:accent6>
      <a:hlink>
        <a:srgbClr val="009EC2"/>
      </a:hlink>
      <a:folHlink>
        <a:srgbClr val="009E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</Words>
  <Application>Microsoft Office PowerPoint</Application>
  <PresentationFormat>On-screen Show (4:3)</PresentationFormat>
  <Paragraphs>120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1_IHI Theme</vt:lpstr>
      <vt:lpstr>IHI Theme</vt:lpstr>
      <vt:lpstr>Mount Auburn Community Learning Session </vt:lpstr>
      <vt:lpstr>Objectives</vt:lpstr>
      <vt:lpstr>Framework for Safe, Reliable and Effective Care</vt:lpstr>
      <vt:lpstr>PowerPoint Presentation</vt:lpstr>
      <vt:lpstr> How it works in real life</vt:lpstr>
      <vt:lpstr>Focus on Improvement, Measurement and Continuous Learning </vt:lpstr>
      <vt:lpstr>Your Theory of Outcomes</vt:lpstr>
      <vt:lpstr>PowerPoint Presentation</vt:lpstr>
      <vt:lpstr>Building a Process for Sustainability</vt:lpstr>
      <vt:lpstr>Congratulations </vt:lpstr>
      <vt:lpstr>Activity Time </vt:lpstr>
      <vt:lpstr>Discussion</vt:lpstr>
      <vt:lpstr>Reasons Why Improvement Fails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 Auburn Community Learning Session </dc:title>
  <dc:creator>Emily Biocchi</dc:creator>
  <cp:lastModifiedBy>Emily Biocchi</cp:lastModifiedBy>
  <cp:revision>1</cp:revision>
  <dcterms:created xsi:type="dcterms:W3CDTF">2016-12-05T17:32:06Z</dcterms:created>
  <dcterms:modified xsi:type="dcterms:W3CDTF">2016-12-05T17:32:23Z</dcterms:modified>
</cp:coreProperties>
</file>